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4" r:id="rId8"/>
    <p:sldId id="266" r:id="rId9"/>
    <p:sldId id="260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台中市北屯區休閒農場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6B76602-5D9B-4A85-B58F-BABCC38B9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85" y="693572"/>
            <a:ext cx="4767633" cy="35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DDF3D40-260E-4891-8B12-FF6D22443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37" y="745568"/>
            <a:ext cx="10333463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06" y="20781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8BAD24-31CC-92FA-0FE3-66C251F29A83}"/>
              </a:ext>
            </a:extLst>
          </p:cNvPr>
          <p:cNvSpPr/>
          <p:nvPr/>
        </p:nvSpPr>
        <p:spPr>
          <a:xfrm>
            <a:off x="4200837" y="5412074"/>
            <a:ext cx="1210061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松竹車站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5952306" y="4271747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4486200" y="157586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國道四號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759D9-4EA5-A670-228B-ED6F23976FE1}"/>
              </a:ext>
            </a:extLst>
          </p:cNvPr>
          <p:cNvSpPr/>
          <p:nvPr/>
        </p:nvSpPr>
        <p:spPr>
          <a:xfrm>
            <a:off x="3653571" y="2811818"/>
            <a:ext cx="166525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74</a:t>
            </a:r>
            <a:r>
              <a:rPr lang="zh-TW" altLang="en-US" b="1" dirty="0">
                <a:solidFill>
                  <a:schemeClr val="tx1"/>
                </a:solidFill>
              </a:rPr>
              <a:t>號快速道路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506150" y="305966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慈濟醫院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3D5A457-7342-25B4-ECCF-32DD1D168D8B}"/>
              </a:ext>
            </a:extLst>
          </p:cNvPr>
          <p:cNvSpPr/>
          <p:nvPr/>
        </p:nvSpPr>
        <p:spPr>
          <a:xfrm>
            <a:off x="2992778" y="4176125"/>
            <a:ext cx="15946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捷運北屯總站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130840" y="250229"/>
            <a:ext cx="896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FAD6E70-4FAE-4DFB-BA03-FC5E58C78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48746"/>
              </p:ext>
            </p:extLst>
          </p:nvPr>
        </p:nvGraphicFramePr>
        <p:xfrm>
          <a:off x="1433946" y="854149"/>
          <a:ext cx="9701507" cy="1800225"/>
        </p:xfrm>
        <a:graphic>
          <a:graphicData uri="http://schemas.openxmlformats.org/drawingml/2006/table">
            <a:tbl>
              <a:tblPr/>
              <a:tblGrid>
                <a:gridCol w="940541">
                  <a:extLst>
                    <a:ext uri="{9D8B030D-6E8A-4147-A177-3AD203B41FA5}">
                      <a16:colId xmlns:a16="http://schemas.microsoft.com/office/drawing/2014/main" val="855350135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2363386707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2032717128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3682775274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693692740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403872959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749393605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598491604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321893770"/>
                    </a:ext>
                  </a:extLst>
                </a:gridCol>
                <a:gridCol w="1236638">
                  <a:extLst>
                    <a:ext uri="{9D8B030D-6E8A-4147-A177-3AD203B41FA5}">
                      <a16:colId xmlns:a16="http://schemas.microsoft.com/office/drawing/2014/main" val="129208043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縣市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鄉鎮市區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小段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使用分區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宗地面積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5146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4639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4,135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4,135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1,250.84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9547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4,498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4,498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1,360.65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6502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3,798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3,798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1,148.90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388203"/>
                  </a:ext>
                </a:extLst>
              </a:tr>
              <a:tr h="257175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12,734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3,852.05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391028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C5FF28E-A913-4BC7-8C7B-65A239CB0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11801"/>
              </p:ext>
            </p:extLst>
          </p:nvPr>
        </p:nvGraphicFramePr>
        <p:xfrm>
          <a:off x="1433946" y="2768748"/>
          <a:ext cx="9701509" cy="3410796"/>
        </p:xfrm>
        <a:graphic>
          <a:graphicData uri="http://schemas.openxmlformats.org/drawingml/2006/table">
            <a:tbl>
              <a:tblPr/>
              <a:tblGrid>
                <a:gridCol w="1433527">
                  <a:extLst>
                    <a:ext uri="{9D8B030D-6E8A-4147-A177-3AD203B41FA5}">
                      <a16:colId xmlns:a16="http://schemas.microsoft.com/office/drawing/2014/main" val="2429141052"/>
                    </a:ext>
                  </a:extLst>
                </a:gridCol>
                <a:gridCol w="604770">
                  <a:extLst>
                    <a:ext uri="{9D8B030D-6E8A-4147-A177-3AD203B41FA5}">
                      <a16:colId xmlns:a16="http://schemas.microsoft.com/office/drawing/2014/main" val="2304518708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131551987"/>
                    </a:ext>
                  </a:extLst>
                </a:gridCol>
                <a:gridCol w="2822257">
                  <a:extLst>
                    <a:ext uri="{9D8B030D-6E8A-4147-A177-3AD203B41FA5}">
                      <a16:colId xmlns:a16="http://schemas.microsoft.com/office/drawing/2014/main" val="590419952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836666838"/>
                    </a:ext>
                  </a:extLst>
                </a:gridCol>
                <a:gridCol w="604770">
                  <a:extLst>
                    <a:ext uri="{9D8B030D-6E8A-4147-A177-3AD203B41FA5}">
                      <a16:colId xmlns:a16="http://schemas.microsoft.com/office/drawing/2014/main" val="719934047"/>
                    </a:ext>
                  </a:extLst>
                </a:gridCol>
                <a:gridCol w="730763">
                  <a:extLst>
                    <a:ext uri="{9D8B030D-6E8A-4147-A177-3AD203B41FA5}">
                      <a16:colId xmlns:a16="http://schemas.microsoft.com/office/drawing/2014/main" val="3597302894"/>
                    </a:ext>
                  </a:extLst>
                </a:gridCol>
                <a:gridCol w="638368">
                  <a:extLst>
                    <a:ext uri="{9D8B030D-6E8A-4147-A177-3AD203B41FA5}">
                      <a16:colId xmlns:a16="http://schemas.microsoft.com/office/drawing/2014/main" val="1634971977"/>
                    </a:ext>
                  </a:extLst>
                </a:gridCol>
              </a:tblGrid>
              <a:tr h="1738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8365" marR="8365" marT="836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24599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58716"/>
                  </a:ext>
                </a:extLst>
              </a:tr>
              <a:tr h="195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76059"/>
                  </a:ext>
                </a:extLst>
              </a:tr>
              <a:tr h="20286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880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台中市北屯區軍功路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633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070/8/24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加強磚造、鋼骨造、木造、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層樓房、休閒農業設施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展示中心、附設餐飲設施、教育解說中心、示範教學室、警衛設施、服務空間、涼亭、會議室、儲藏室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農作產銷設備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1188.17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2026.28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612.95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03754"/>
                  </a:ext>
                </a:extLst>
              </a:tr>
              <a:tr h="195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515.70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770713"/>
                  </a:ext>
                </a:extLst>
              </a:tr>
              <a:tr h="3839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屋頂突出物：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12.07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10243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陽台：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7.22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40100"/>
                  </a:ext>
                </a:extLst>
              </a:tr>
              <a:tr h="195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雨遮：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303.12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77774"/>
                  </a:ext>
                </a:extLst>
              </a:tr>
              <a:tr h="1956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1073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台中市北屯區軍功路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633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一層：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718.18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718.18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217.25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95442"/>
                  </a:ext>
                </a:extLst>
              </a:tr>
              <a:tr h="7027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994288"/>
                  </a:ext>
                </a:extLst>
              </a:tr>
              <a:tr h="18837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1075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164.96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164.96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49.9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76873"/>
                  </a:ext>
                </a:extLst>
              </a:tr>
              <a:tr h="1811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987321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11822"/>
                  </a:ext>
                </a:extLst>
              </a:tr>
              <a:tr h="18112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2909.42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880.1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46663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9FEFAE9-4C1D-4E2A-AEA5-556BECB91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24517"/>
              </p:ext>
            </p:extLst>
          </p:nvPr>
        </p:nvGraphicFramePr>
        <p:xfrm>
          <a:off x="1433946" y="2768747"/>
          <a:ext cx="9701509" cy="3418280"/>
        </p:xfrm>
        <a:graphic>
          <a:graphicData uri="http://schemas.openxmlformats.org/drawingml/2006/table">
            <a:tbl>
              <a:tblPr/>
              <a:tblGrid>
                <a:gridCol w="1433527">
                  <a:extLst>
                    <a:ext uri="{9D8B030D-6E8A-4147-A177-3AD203B41FA5}">
                      <a16:colId xmlns:a16="http://schemas.microsoft.com/office/drawing/2014/main" val="2429141052"/>
                    </a:ext>
                  </a:extLst>
                </a:gridCol>
                <a:gridCol w="604770">
                  <a:extLst>
                    <a:ext uri="{9D8B030D-6E8A-4147-A177-3AD203B41FA5}">
                      <a16:colId xmlns:a16="http://schemas.microsoft.com/office/drawing/2014/main" val="2304518708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131551987"/>
                    </a:ext>
                  </a:extLst>
                </a:gridCol>
                <a:gridCol w="2822257">
                  <a:extLst>
                    <a:ext uri="{9D8B030D-6E8A-4147-A177-3AD203B41FA5}">
                      <a16:colId xmlns:a16="http://schemas.microsoft.com/office/drawing/2014/main" val="590419952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836666838"/>
                    </a:ext>
                  </a:extLst>
                </a:gridCol>
                <a:gridCol w="604770">
                  <a:extLst>
                    <a:ext uri="{9D8B030D-6E8A-4147-A177-3AD203B41FA5}">
                      <a16:colId xmlns:a16="http://schemas.microsoft.com/office/drawing/2014/main" val="719934047"/>
                    </a:ext>
                  </a:extLst>
                </a:gridCol>
                <a:gridCol w="730763">
                  <a:extLst>
                    <a:ext uri="{9D8B030D-6E8A-4147-A177-3AD203B41FA5}">
                      <a16:colId xmlns:a16="http://schemas.microsoft.com/office/drawing/2014/main" val="3597302894"/>
                    </a:ext>
                  </a:extLst>
                </a:gridCol>
                <a:gridCol w="638368">
                  <a:extLst>
                    <a:ext uri="{9D8B030D-6E8A-4147-A177-3AD203B41FA5}">
                      <a16:colId xmlns:a16="http://schemas.microsoft.com/office/drawing/2014/main" val="1634971977"/>
                    </a:ext>
                  </a:extLst>
                </a:gridCol>
              </a:tblGrid>
              <a:tr h="18849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8365" marR="8365" marT="836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24599"/>
                  </a:ext>
                </a:extLst>
              </a:tr>
              <a:tr h="188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58716"/>
                  </a:ext>
                </a:extLst>
              </a:tr>
              <a:tr h="192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76059"/>
                  </a:ext>
                </a:extLst>
              </a:tr>
              <a:tr h="19994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880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台中市北屯區軍功路二段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633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070/8/24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加強磚造、鋼骨造、木造、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層樓房、休閒農業設施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展示中心、附設餐飲設施、教育解說中心、示範教學室、警衛設施、服務空間、涼亭、會議室、儲藏室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農作產銷設備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1,188.17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2,026.28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612.95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03754"/>
                  </a:ext>
                </a:extLst>
              </a:tr>
              <a:tr h="192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515.70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770713"/>
                  </a:ext>
                </a:extLst>
              </a:tr>
              <a:tr h="3784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屋頂突出物：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12.07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10243"/>
                  </a:ext>
                </a:extLst>
              </a:tr>
              <a:tr h="188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陽台：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7.22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40100"/>
                  </a:ext>
                </a:extLst>
              </a:tr>
              <a:tr h="192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雨遮：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303.12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77774"/>
                  </a:ext>
                </a:extLst>
              </a:tr>
              <a:tr h="1928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1073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台中市北屯區軍功路二段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633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一層：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718.18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718.18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217.25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95442"/>
                  </a:ext>
                </a:extLst>
              </a:tr>
              <a:tr h="6926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994288"/>
                  </a:ext>
                </a:extLst>
              </a:tr>
              <a:tr h="18849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1075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164.96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164.96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49.9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76873"/>
                  </a:ext>
                </a:extLst>
              </a:tr>
              <a:tr h="188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987321"/>
                  </a:ext>
                </a:extLst>
              </a:tr>
              <a:tr h="188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11822"/>
                  </a:ext>
                </a:extLst>
              </a:tr>
              <a:tr h="18849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2,909.42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880.1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4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4C9C555-7C31-4C7E-B4BE-8B296D4FE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1" y="1001543"/>
            <a:ext cx="8573829" cy="44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B1E199-5803-431E-B49A-79A1540C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176" y="935796"/>
            <a:ext cx="8596668" cy="3880773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b="1" dirty="0"/>
              <a:t>標售底價：新臺幣捌億零貳佰貳拾伍萬伍仟元整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保證金：</a:t>
            </a:r>
            <a:r>
              <a:rPr lang="zh-TW" altLang="en-US" b="1"/>
              <a:t>新臺幣貳億肆仟零陸拾柒萬柒仟元</a:t>
            </a:r>
            <a:r>
              <a:rPr lang="zh-TW" altLang="en-US" b="1" dirty="0"/>
              <a:t>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投開標時間：</a:t>
            </a:r>
            <a:r>
              <a:rPr lang="en-US" altLang="zh-TW" b="1" dirty="0"/>
              <a:t>115</a:t>
            </a:r>
            <a:r>
              <a:rPr lang="zh-TW" altLang="en-US" b="1" dirty="0"/>
              <a:t>年</a:t>
            </a:r>
            <a:r>
              <a:rPr lang="en-US" altLang="zh-TW" b="1" dirty="0"/>
              <a:t>5</a:t>
            </a:r>
            <a:r>
              <a:rPr lang="zh-TW" altLang="en-US" b="1" dirty="0"/>
              <a:t>月</a:t>
            </a:r>
            <a:r>
              <a:rPr lang="en-US" altLang="zh-TW" b="1" dirty="0"/>
              <a:t>20</a:t>
            </a:r>
            <a:r>
              <a:rPr lang="zh-TW" altLang="en-US" b="1" dirty="0"/>
              <a:t>日</a:t>
            </a:r>
            <a:r>
              <a:rPr lang="en-US" altLang="zh-TW" b="1" dirty="0"/>
              <a:t>(</a:t>
            </a:r>
            <a:r>
              <a:rPr lang="zh-TW" altLang="en-US" b="1" dirty="0"/>
              <a:t>星期三</a:t>
            </a:r>
            <a:r>
              <a:rPr lang="en-US" altLang="zh-TW" b="1" dirty="0"/>
              <a:t>)</a:t>
            </a:r>
            <a:r>
              <a:rPr lang="zh-TW" altLang="en-US" b="1" dirty="0"/>
              <a:t>上午</a:t>
            </a:r>
            <a:r>
              <a:rPr lang="en-US" altLang="zh-TW" b="1" dirty="0"/>
              <a:t>10</a:t>
            </a:r>
            <a:r>
              <a:rPr lang="zh-TW" altLang="en-US" b="1" dirty="0"/>
              <a:t>時</a:t>
            </a:r>
            <a:r>
              <a:rPr lang="en-US" altLang="zh-TW" b="1" dirty="0"/>
              <a:t>30</a:t>
            </a:r>
            <a:r>
              <a:rPr lang="zh-TW" altLang="en-US" b="1" dirty="0"/>
              <a:t>分起至</a:t>
            </a:r>
            <a:r>
              <a:rPr lang="en-US" altLang="zh-TW" b="1" dirty="0"/>
              <a:t>11</a:t>
            </a:r>
            <a:r>
              <a:rPr lang="zh-TW" altLang="en-US" b="1" dirty="0"/>
              <a:t>時止。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開標地點</a:t>
            </a:r>
            <a:r>
              <a:rPr lang="zh-TW" altLang="en-US" dirty="0"/>
              <a:t>：台灣金融資產服務股份有限公司中部分公司</a:t>
            </a:r>
            <a:endParaRPr lang="en-US" altLang="zh-TW" dirty="0"/>
          </a:p>
          <a:p>
            <a:r>
              <a:rPr lang="zh-TW" altLang="en-US" b="1" dirty="0"/>
              <a:t>（台中市北區中清路一段</a:t>
            </a:r>
            <a:r>
              <a:rPr lang="en-US" altLang="zh-TW" b="1" dirty="0"/>
              <a:t>89</a:t>
            </a:r>
            <a:r>
              <a:rPr lang="zh-TW" altLang="en-US" b="1" dirty="0"/>
              <a:t>號</a:t>
            </a:r>
            <a:r>
              <a:rPr lang="en-US" altLang="zh-TW" b="1" dirty="0"/>
              <a:t>17</a:t>
            </a:r>
            <a:r>
              <a:rPr lang="zh-TW" altLang="en-US" b="1" dirty="0"/>
              <a:t>樓之</a:t>
            </a:r>
            <a:r>
              <a:rPr lang="en-US" altLang="zh-TW" b="1" dirty="0"/>
              <a:t>1</a:t>
            </a:r>
            <a:r>
              <a:rPr lang="zh-TW" altLang="en-US" b="1" dirty="0"/>
              <a:t> 投標室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226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-880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D797F90-88BE-4F9E-965F-EC51D2CB8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" y="989384"/>
            <a:ext cx="8480081" cy="53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1201298" y="301456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-1073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3C1DB56-EAC5-4790-BA45-D95FCC18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99" y="889591"/>
            <a:ext cx="8142079" cy="53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3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1261526" y="296819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-1075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67F08B0-6333-4E4F-B6F4-00F61BCF7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24" y="943150"/>
            <a:ext cx="7472626" cy="5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3708D99-3E6E-44C3-A9BB-50CC6FC9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51" y="1020661"/>
            <a:ext cx="4788249" cy="273760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A915B11-A8E3-4369-A9BB-C1E245934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5" y="1067849"/>
            <a:ext cx="4788249" cy="264323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1E43C71-F33E-438A-B788-554C7052F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51" y="3924780"/>
            <a:ext cx="4788249" cy="240414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8560DAF-7F70-46EF-8CD0-C5B7924DC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5" y="3924780"/>
            <a:ext cx="4788249" cy="23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1417</TotalTime>
  <Words>514</Words>
  <Application>Microsoft Office PowerPoint</Application>
  <PresentationFormat>寬螢幕</PresentationFormat>
  <Paragraphs>176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92</cp:revision>
  <cp:lastPrinted>2022-10-20T09:51:33Z</cp:lastPrinted>
  <dcterms:created xsi:type="dcterms:W3CDTF">2022-09-19T08:55:20Z</dcterms:created>
  <dcterms:modified xsi:type="dcterms:W3CDTF">2026-05-07T03:00:29Z</dcterms:modified>
</cp:coreProperties>
</file>